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343" r:id="rId3"/>
    <p:sldId id="350" r:id="rId4"/>
    <p:sldId id="348" r:id="rId5"/>
    <p:sldId id="257" r:id="rId6"/>
    <p:sldId id="349" r:id="rId7"/>
    <p:sldId id="344" r:id="rId8"/>
    <p:sldId id="351" r:id="rId9"/>
    <p:sldId id="352" r:id="rId10"/>
    <p:sldId id="353" r:id="rId11"/>
    <p:sldId id="345" r:id="rId12"/>
    <p:sldId id="357" r:id="rId13"/>
    <p:sldId id="355" r:id="rId14"/>
    <p:sldId id="356" r:id="rId15"/>
    <p:sldId id="360" r:id="rId16"/>
    <p:sldId id="364" r:id="rId17"/>
    <p:sldId id="354" r:id="rId18"/>
    <p:sldId id="362" r:id="rId19"/>
    <p:sldId id="363" r:id="rId20"/>
    <p:sldId id="346" r:id="rId21"/>
    <p:sldId id="365" r:id="rId22"/>
    <p:sldId id="358" r:id="rId23"/>
    <p:sldId id="359" r:id="rId24"/>
    <p:sldId id="347" r:id="rId25"/>
    <p:sldId id="366" r:id="rId26"/>
    <p:sldId id="369" r:id="rId27"/>
    <p:sldId id="367" r:id="rId28"/>
    <p:sldId id="368" r:id="rId29"/>
    <p:sldId id="370" r:id="rId30"/>
    <p:sldId id="374" r:id="rId31"/>
    <p:sldId id="371" r:id="rId32"/>
    <p:sldId id="372" r:id="rId33"/>
    <p:sldId id="3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/>
    <p:restoredTop sz="94777"/>
  </p:normalViewPr>
  <p:slideViewPr>
    <p:cSldViewPr snapToGrid="0" snapToObjects="1">
      <p:cViewPr>
        <p:scale>
          <a:sx n="72" d="100"/>
          <a:sy n="72" d="100"/>
        </p:scale>
        <p:origin x="15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E429F0-B09E-A243-A1BA-9E788B80912C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</dgm:pt>
    <dgm:pt modelId="{F831A587-7F5F-AB42-951B-5846886D68AD}">
      <dgm:prSet phldrT="[Text]"/>
      <dgm:spPr/>
      <dgm:t>
        <a:bodyPr/>
        <a:lstStyle/>
        <a:p>
          <a:r>
            <a:rPr lang="en-US" b="1" dirty="0"/>
            <a:t>Build</a:t>
          </a:r>
        </a:p>
      </dgm:t>
    </dgm:pt>
    <dgm:pt modelId="{D1EC1545-1C2B-8B46-9FA2-61A9E2F565AE}" type="parTrans" cxnId="{14B54CE2-14DA-DA47-BF90-7BD9EF847E32}">
      <dgm:prSet/>
      <dgm:spPr/>
      <dgm:t>
        <a:bodyPr/>
        <a:lstStyle/>
        <a:p>
          <a:endParaRPr lang="en-US"/>
        </a:p>
      </dgm:t>
    </dgm:pt>
    <dgm:pt modelId="{2FD93614-ED46-094E-BC21-69F40F7B0218}" type="sibTrans" cxnId="{14B54CE2-14DA-DA47-BF90-7BD9EF847E32}">
      <dgm:prSet/>
      <dgm:spPr/>
      <dgm:t>
        <a:bodyPr/>
        <a:lstStyle/>
        <a:p>
          <a:endParaRPr lang="en-US"/>
        </a:p>
      </dgm:t>
    </dgm:pt>
    <dgm:pt modelId="{C34D260F-08CE-1143-9F74-3F091F4CF0F8}">
      <dgm:prSet phldrT="[Text]"/>
      <dgm:spPr/>
      <dgm:t>
        <a:bodyPr/>
        <a:lstStyle/>
        <a:p>
          <a:r>
            <a:rPr lang="en-US" b="1" dirty="0"/>
            <a:t>Deploy</a:t>
          </a:r>
        </a:p>
      </dgm:t>
    </dgm:pt>
    <dgm:pt modelId="{7A414963-C856-6D49-86F2-70928074B2EF}" type="parTrans" cxnId="{A0B83CE6-3DD5-B240-9A83-427CAE8700C4}">
      <dgm:prSet/>
      <dgm:spPr/>
      <dgm:t>
        <a:bodyPr/>
        <a:lstStyle/>
        <a:p>
          <a:endParaRPr lang="en-US"/>
        </a:p>
      </dgm:t>
    </dgm:pt>
    <dgm:pt modelId="{59A2C10B-BD1E-C644-99DD-1B1EFF8C0377}" type="sibTrans" cxnId="{A0B83CE6-3DD5-B240-9A83-427CAE8700C4}">
      <dgm:prSet/>
      <dgm:spPr/>
      <dgm:t>
        <a:bodyPr/>
        <a:lstStyle/>
        <a:p>
          <a:endParaRPr lang="en-US"/>
        </a:p>
      </dgm:t>
    </dgm:pt>
    <dgm:pt modelId="{D829E9DF-76D5-E743-A2B4-B04DDB1644C9}">
      <dgm:prSet phldrT="[Text]" custT="1"/>
      <dgm:spPr/>
      <dgm:t>
        <a:bodyPr/>
        <a:lstStyle/>
        <a:p>
          <a:r>
            <a:rPr lang="en-US" sz="3600" b="0" dirty="0"/>
            <a:t>Host</a:t>
          </a:r>
        </a:p>
      </dgm:t>
    </dgm:pt>
    <dgm:pt modelId="{84E112AC-618F-5C40-BED5-69967C327EAB}" type="parTrans" cxnId="{2DF5CF7E-2223-AB4B-B782-95D423533C5D}">
      <dgm:prSet/>
      <dgm:spPr/>
      <dgm:t>
        <a:bodyPr/>
        <a:lstStyle/>
        <a:p>
          <a:endParaRPr lang="en-US"/>
        </a:p>
      </dgm:t>
    </dgm:pt>
    <dgm:pt modelId="{D6D13D5A-5582-1944-8A9F-06C582AAC8D6}" type="sibTrans" cxnId="{2DF5CF7E-2223-AB4B-B782-95D423533C5D}">
      <dgm:prSet/>
      <dgm:spPr/>
      <dgm:t>
        <a:bodyPr/>
        <a:lstStyle/>
        <a:p>
          <a:endParaRPr lang="en-US"/>
        </a:p>
      </dgm:t>
    </dgm:pt>
    <dgm:pt modelId="{3988DF4E-23BE-0443-92B4-FEFF2AC1BD01}" type="pres">
      <dgm:prSet presAssocID="{79E429F0-B09E-A243-A1BA-9E788B80912C}" presName="cycle" presStyleCnt="0">
        <dgm:presLayoutVars>
          <dgm:dir/>
          <dgm:resizeHandles val="exact"/>
        </dgm:presLayoutVars>
      </dgm:prSet>
      <dgm:spPr/>
    </dgm:pt>
    <dgm:pt modelId="{480590AA-6BC2-1F43-90E6-1531CB689230}" type="pres">
      <dgm:prSet presAssocID="{F831A587-7F5F-AB42-951B-5846886D68AD}" presName="node" presStyleLbl="node1" presStyleIdx="0" presStyleCnt="3">
        <dgm:presLayoutVars>
          <dgm:bulletEnabled val="1"/>
        </dgm:presLayoutVars>
      </dgm:prSet>
      <dgm:spPr/>
    </dgm:pt>
    <dgm:pt modelId="{45D007C6-738B-954B-A01A-B64A4BDAEB53}" type="pres">
      <dgm:prSet presAssocID="{F831A587-7F5F-AB42-951B-5846886D68AD}" presName="spNode" presStyleCnt="0"/>
      <dgm:spPr/>
    </dgm:pt>
    <dgm:pt modelId="{2B34EB88-5622-5B40-A4D9-BEE94F0DBECE}" type="pres">
      <dgm:prSet presAssocID="{2FD93614-ED46-094E-BC21-69F40F7B0218}" presName="sibTrans" presStyleLbl="sibTrans1D1" presStyleIdx="0" presStyleCnt="3"/>
      <dgm:spPr/>
    </dgm:pt>
    <dgm:pt modelId="{E5063EBD-9D3C-9C4A-A192-CD63670F7EAA}" type="pres">
      <dgm:prSet presAssocID="{C34D260F-08CE-1143-9F74-3F091F4CF0F8}" presName="node" presStyleLbl="node1" presStyleIdx="1" presStyleCnt="3">
        <dgm:presLayoutVars>
          <dgm:bulletEnabled val="1"/>
        </dgm:presLayoutVars>
      </dgm:prSet>
      <dgm:spPr/>
    </dgm:pt>
    <dgm:pt modelId="{E3044C80-3E90-754A-8B92-121B9CC8CD9E}" type="pres">
      <dgm:prSet presAssocID="{C34D260F-08CE-1143-9F74-3F091F4CF0F8}" presName="spNode" presStyleCnt="0"/>
      <dgm:spPr/>
    </dgm:pt>
    <dgm:pt modelId="{19EB802E-6EF5-7F48-9B99-4130B72252C1}" type="pres">
      <dgm:prSet presAssocID="{59A2C10B-BD1E-C644-99DD-1B1EFF8C0377}" presName="sibTrans" presStyleLbl="sibTrans1D1" presStyleIdx="1" presStyleCnt="3"/>
      <dgm:spPr/>
    </dgm:pt>
    <dgm:pt modelId="{0D1E9C0F-1B82-5B47-8B2C-59BF6A77FFC7}" type="pres">
      <dgm:prSet presAssocID="{D829E9DF-76D5-E743-A2B4-B04DDB1644C9}" presName="node" presStyleLbl="node1" presStyleIdx="2" presStyleCnt="3">
        <dgm:presLayoutVars>
          <dgm:bulletEnabled val="1"/>
        </dgm:presLayoutVars>
      </dgm:prSet>
      <dgm:spPr/>
    </dgm:pt>
    <dgm:pt modelId="{993DAFA3-EE2B-734E-A86F-F1B3F06A914F}" type="pres">
      <dgm:prSet presAssocID="{D829E9DF-76D5-E743-A2B4-B04DDB1644C9}" presName="spNode" presStyleCnt="0"/>
      <dgm:spPr/>
    </dgm:pt>
    <dgm:pt modelId="{91FF9BEC-A508-E84A-90AA-BE34D2C17CCA}" type="pres">
      <dgm:prSet presAssocID="{D6D13D5A-5582-1944-8A9F-06C582AAC8D6}" presName="sibTrans" presStyleLbl="sibTrans1D1" presStyleIdx="2" presStyleCnt="3"/>
      <dgm:spPr/>
    </dgm:pt>
  </dgm:ptLst>
  <dgm:cxnLst>
    <dgm:cxn modelId="{50705704-365D-AC42-B4E8-4A3D6D0A6B97}" type="presOf" srcId="{F831A587-7F5F-AB42-951B-5846886D68AD}" destId="{480590AA-6BC2-1F43-90E6-1531CB689230}" srcOrd="0" destOrd="0" presId="urn:microsoft.com/office/officeart/2005/8/layout/cycle6"/>
    <dgm:cxn modelId="{42A78E27-8395-9341-8C6B-3AA2C37962B5}" type="presOf" srcId="{59A2C10B-BD1E-C644-99DD-1B1EFF8C0377}" destId="{19EB802E-6EF5-7F48-9B99-4130B72252C1}" srcOrd="0" destOrd="0" presId="urn:microsoft.com/office/officeart/2005/8/layout/cycle6"/>
    <dgm:cxn modelId="{88518031-30D1-B24F-81A7-221EE3F80E8E}" type="presOf" srcId="{D6D13D5A-5582-1944-8A9F-06C582AAC8D6}" destId="{91FF9BEC-A508-E84A-90AA-BE34D2C17CCA}" srcOrd="0" destOrd="0" presId="urn:microsoft.com/office/officeart/2005/8/layout/cycle6"/>
    <dgm:cxn modelId="{FAA15E4A-EBE0-224D-9220-72DA74B02B00}" type="presOf" srcId="{C34D260F-08CE-1143-9F74-3F091F4CF0F8}" destId="{E5063EBD-9D3C-9C4A-A192-CD63670F7EAA}" srcOrd="0" destOrd="0" presId="urn:microsoft.com/office/officeart/2005/8/layout/cycle6"/>
    <dgm:cxn modelId="{0849D851-260D-0540-A60C-E2ECF3AA0FBB}" type="presOf" srcId="{2FD93614-ED46-094E-BC21-69F40F7B0218}" destId="{2B34EB88-5622-5B40-A4D9-BEE94F0DBECE}" srcOrd="0" destOrd="0" presId="urn:microsoft.com/office/officeart/2005/8/layout/cycle6"/>
    <dgm:cxn modelId="{2DF5CF7E-2223-AB4B-B782-95D423533C5D}" srcId="{79E429F0-B09E-A243-A1BA-9E788B80912C}" destId="{D829E9DF-76D5-E743-A2B4-B04DDB1644C9}" srcOrd="2" destOrd="0" parTransId="{84E112AC-618F-5C40-BED5-69967C327EAB}" sibTransId="{D6D13D5A-5582-1944-8A9F-06C582AAC8D6}"/>
    <dgm:cxn modelId="{C0461095-DB7E-D447-8103-2C94CAD4A08A}" type="presOf" srcId="{79E429F0-B09E-A243-A1BA-9E788B80912C}" destId="{3988DF4E-23BE-0443-92B4-FEFF2AC1BD01}" srcOrd="0" destOrd="0" presId="urn:microsoft.com/office/officeart/2005/8/layout/cycle6"/>
    <dgm:cxn modelId="{3AFACA9A-BD41-6540-B275-13D76D29B673}" type="presOf" srcId="{D829E9DF-76D5-E743-A2B4-B04DDB1644C9}" destId="{0D1E9C0F-1B82-5B47-8B2C-59BF6A77FFC7}" srcOrd="0" destOrd="0" presId="urn:microsoft.com/office/officeart/2005/8/layout/cycle6"/>
    <dgm:cxn modelId="{14B54CE2-14DA-DA47-BF90-7BD9EF847E32}" srcId="{79E429F0-B09E-A243-A1BA-9E788B80912C}" destId="{F831A587-7F5F-AB42-951B-5846886D68AD}" srcOrd="0" destOrd="0" parTransId="{D1EC1545-1C2B-8B46-9FA2-61A9E2F565AE}" sibTransId="{2FD93614-ED46-094E-BC21-69F40F7B0218}"/>
    <dgm:cxn modelId="{A0B83CE6-3DD5-B240-9A83-427CAE8700C4}" srcId="{79E429F0-B09E-A243-A1BA-9E788B80912C}" destId="{C34D260F-08CE-1143-9F74-3F091F4CF0F8}" srcOrd="1" destOrd="0" parTransId="{7A414963-C856-6D49-86F2-70928074B2EF}" sibTransId="{59A2C10B-BD1E-C644-99DD-1B1EFF8C0377}"/>
    <dgm:cxn modelId="{AF328D5B-F62C-9142-A698-6F1CCDEC6071}" type="presParOf" srcId="{3988DF4E-23BE-0443-92B4-FEFF2AC1BD01}" destId="{480590AA-6BC2-1F43-90E6-1531CB689230}" srcOrd="0" destOrd="0" presId="urn:microsoft.com/office/officeart/2005/8/layout/cycle6"/>
    <dgm:cxn modelId="{17054944-9D69-E64A-8BC6-3985EA5445DB}" type="presParOf" srcId="{3988DF4E-23BE-0443-92B4-FEFF2AC1BD01}" destId="{45D007C6-738B-954B-A01A-B64A4BDAEB53}" srcOrd="1" destOrd="0" presId="urn:microsoft.com/office/officeart/2005/8/layout/cycle6"/>
    <dgm:cxn modelId="{81F6F7F9-7D15-284E-83CF-3FEBAFF0FA1C}" type="presParOf" srcId="{3988DF4E-23BE-0443-92B4-FEFF2AC1BD01}" destId="{2B34EB88-5622-5B40-A4D9-BEE94F0DBECE}" srcOrd="2" destOrd="0" presId="urn:microsoft.com/office/officeart/2005/8/layout/cycle6"/>
    <dgm:cxn modelId="{CF08E26C-2BE6-2240-BB36-8B69CE73CE87}" type="presParOf" srcId="{3988DF4E-23BE-0443-92B4-FEFF2AC1BD01}" destId="{E5063EBD-9D3C-9C4A-A192-CD63670F7EAA}" srcOrd="3" destOrd="0" presId="urn:microsoft.com/office/officeart/2005/8/layout/cycle6"/>
    <dgm:cxn modelId="{0A0ECFC1-5997-7E45-A3EC-9183277150FE}" type="presParOf" srcId="{3988DF4E-23BE-0443-92B4-FEFF2AC1BD01}" destId="{E3044C80-3E90-754A-8B92-121B9CC8CD9E}" srcOrd="4" destOrd="0" presId="urn:microsoft.com/office/officeart/2005/8/layout/cycle6"/>
    <dgm:cxn modelId="{6438B425-F099-2F41-B4BC-E7D282FDCB1E}" type="presParOf" srcId="{3988DF4E-23BE-0443-92B4-FEFF2AC1BD01}" destId="{19EB802E-6EF5-7F48-9B99-4130B72252C1}" srcOrd="5" destOrd="0" presId="urn:microsoft.com/office/officeart/2005/8/layout/cycle6"/>
    <dgm:cxn modelId="{F4DAA0C0-F3A7-0642-A988-A96BEF7C5536}" type="presParOf" srcId="{3988DF4E-23BE-0443-92B4-FEFF2AC1BD01}" destId="{0D1E9C0F-1B82-5B47-8B2C-59BF6A77FFC7}" srcOrd="6" destOrd="0" presId="urn:microsoft.com/office/officeart/2005/8/layout/cycle6"/>
    <dgm:cxn modelId="{C0BF2922-2EDC-134B-8ACB-486606826284}" type="presParOf" srcId="{3988DF4E-23BE-0443-92B4-FEFF2AC1BD01}" destId="{993DAFA3-EE2B-734E-A86F-F1B3F06A914F}" srcOrd="7" destOrd="0" presId="urn:microsoft.com/office/officeart/2005/8/layout/cycle6"/>
    <dgm:cxn modelId="{69C62320-E50A-FD48-B43E-0B7AED6E8C03}" type="presParOf" srcId="{3988DF4E-23BE-0443-92B4-FEFF2AC1BD01}" destId="{91FF9BEC-A508-E84A-90AA-BE34D2C17CCA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590AA-6BC2-1F43-90E6-1531CB689230}">
      <dsp:nvSpPr>
        <dsp:cNvPr id="0" name=""/>
        <dsp:cNvSpPr/>
      </dsp:nvSpPr>
      <dsp:spPr>
        <a:xfrm>
          <a:off x="3961221" y="1333"/>
          <a:ext cx="1851751" cy="12036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Build</a:t>
          </a:r>
        </a:p>
      </dsp:txBody>
      <dsp:txXfrm>
        <a:off x="4019978" y="60090"/>
        <a:ext cx="1734237" cy="1086124"/>
      </dsp:txXfrm>
    </dsp:sp>
    <dsp:sp modelId="{2B34EB88-5622-5B40-A4D9-BEE94F0DBECE}">
      <dsp:nvSpPr>
        <dsp:cNvPr id="0" name=""/>
        <dsp:cNvSpPr/>
      </dsp:nvSpPr>
      <dsp:spPr>
        <a:xfrm>
          <a:off x="3281145" y="603153"/>
          <a:ext cx="3211903" cy="3211903"/>
        </a:xfrm>
        <a:custGeom>
          <a:avLst/>
          <a:gdLst/>
          <a:ahLst/>
          <a:cxnLst/>
          <a:rect l="0" t="0" r="0" b="0"/>
          <a:pathLst>
            <a:path>
              <a:moveTo>
                <a:pt x="2545292" y="303369"/>
              </a:moveTo>
              <a:arcTo wR="1605951" hR="1605951" stAng="18347808" swAng="3648522"/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63EBD-9D3C-9C4A-A192-CD63670F7EAA}">
      <dsp:nvSpPr>
        <dsp:cNvPr id="0" name=""/>
        <dsp:cNvSpPr/>
      </dsp:nvSpPr>
      <dsp:spPr>
        <a:xfrm>
          <a:off x="5352016" y="2410260"/>
          <a:ext cx="1851751" cy="12036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Deploy</a:t>
          </a:r>
        </a:p>
      </dsp:txBody>
      <dsp:txXfrm>
        <a:off x="5410773" y="2469017"/>
        <a:ext cx="1734237" cy="1086124"/>
      </dsp:txXfrm>
    </dsp:sp>
    <dsp:sp modelId="{19EB802E-6EF5-7F48-9B99-4130B72252C1}">
      <dsp:nvSpPr>
        <dsp:cNvPr id="0" name=""/>
        <dsp:cNvSpPr/>
      </dsp:nvSpPr>
      <dsp:spPr>
        <a:xfrm>
          <a:off x="3281145" y="603153"/>
          <a:ext cx="3211903" cy="3211903"/>
        </a:xfrm>
        <a:custGeom>
          <a:avLst/>
          <a:gdLst/>
          <a:ahLst/>
          <a:cxnLst/>
          <a:rect l="0" t="0" r="0" b="0"/>
          <a:pathLst>
            <a:path>
              <a:moveTo>
                <a:pt x="2370523" y="3018222"/>
              </a:moveTo>
              <a:arcTo wR="1605951" hR="1605951" stAng="3694193" swAng="3411614"/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E9C0F-1B82-5B47-8B2C-59BF6A77FFC7}">
      <dsp:nvSpPr>
        <dsp:cNvPr id="0" name=""/>
        <dsp:cNvSpPr/>
      </dsp:nvSpPr>
      <dsp:spPr>
        <a:xfrm>
          <a:off x="2570426" y="2410260"/>
          <a:ext cx="1851751" cy="12036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/>
            <a:t>Host</a:t>
          </a:r>
        </a:p>
      </dsp:txBody>
      <dsp:txXfrm>
        <a:off x="2629183" y="2469017"/>
        <a:ext cx="1734237" cy="1086124"/>
      </dsp:txXfrm>
    </dsp:sp>
    <dsp:sp modelId="{91FF9BEC-A508-E84A-90AA-BE34D2C17CCA}">
      <dsp:nvSpPr>
        <dsp:cNvPr id="0" name=""/>
        <dsp:cNvSpPr/>
      </dsp:nvSpPr>
      <dsp:spPr>
        <a:xfrm>
          <a:off x="3281145" y="603153"/>
          <a:ext cx="3211903" cy="3211903"/>
        </a:xfrm>
        <a:custGeom>
          <a:avLst/>
          <a:gdLst/>
          <a:ahLst/>
          <a:cxnLst/>
          <a:rect l="0" t="0" r="0" b="0"/>
          <a:pathLst>
            <a:path>
              <a:moveTo>
                <a:pt x="10660" y="1790687"/>
              </a:moveTo>
              <a:arcTo wR="1605951" hR="1605951" stAng="10403670" swAng="3648522"/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53857-FF24-F64E-8D31-96B246FE7FC7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8589-4DB6-F94F-9D9D-AA9919C65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2pPr marL="863600" indent="-373063">
              <a:tabLst/>
              <a:defRPr/>
            </a:lvl2pPr>
            <a:lvl3pPr marL="1204913" indent="-373063">
              <a:tabLst/>
              <a:defRPr/>
            </a:lvl3pPr>
            <a:lvl4pPr marL="1546225" indent="-341313">
              <a:tabLst/>
              <a:defRPr/>
            </a:lvl4pPr>
            <a:lvl5pPr marL="1887538" indent="-3730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duck.io/" TargetMode="External"/><Relationship Id="rId2" Type="http://schemas.openxmlformats.org/officeDocument/2006/relationships/hyperlink" Target="https://winscp.net/eng/download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inyproxy.io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resources/what-docker" TargetMode="External"/><Relationship Id="rId2" Type="http://schemas.openxmlformats.org/officeDocument/2006/relationships/hyperlink" Target="https://github.com/docker/dock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12</a:t>
            </a:r>
          </a:p>
        </p:txBody>
      </p:sp>
    </p:spTree>
    <p:extLst>
      <p:ext uri="{BB962C8B-B14F-4D97-AF65-F5344CB8AC3E}">
        <p14:creationId xmlns:p14="http://schemas.microsoft.com/office/powerpoint/2010/main" val="15030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Free/Community Edition</a:t>
            </a:r>
          </a:p>
        </p:txBody>
      </p:sp>
    </p:spTree>
    <p:extLst>
      <p:ext uri="{BB962C8B-B14F-4D97-AF65-F5344CB8AC3E}">
        <p14:creationId xmlns:p14="http://schemas.microsoft.com/office/powerpoint/2010/main" val="136036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39B6CF7-BEE1-B542-810C-3C7867052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0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1BF74-BCF1-4841-8716-30E7C17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Moving Apps to the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929F-DF83-2C41-A7F8-F0257E5A4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Use terminal/command prompt and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A nice friendly UI that passes the commands for you</a:t>
            </a:r>
          </a:p>
          <a:p>
            <a:pPr lvl="1"/>
            <a:r>
              <a:rPr lang="en-US" dirty="0">
                <a:hlinkClick r:id="rId2"/>
              </a:rPr>
              <a:t>WinSCP</a:t>
            </a:r>
            <a:r>
              <a:rPr lang="en-US" dirty="0"/>
              <a:t>: For Windows</a:t>
            </a:r>
          </a:p>
          <a:p>
            <a:pPr lvl="1"/>
            <a:r>
              <a:rPr lang="en-US" dirty="0">
                <a:hlinkClick r:id="rId3"/>
              </a:rPr>
              <a:t>Cyberduck</a:t>
            </a:r>
            <a:r>
              <a:rPr lang="en-US" dirty="0"/>
              <a:t>: For Mac Users</a:t>
            </a:r>
          </a:p>
          <a:p>
            <a:pPr lvl="1"/>
            <a:r>
              <a:rPr lang="en-US" dirty="0"/>
              <a:t>Other things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0BA5E-F77E-0340-83E4-7345DFFD6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8E7EA-5893-4B48-A91D-053BBDE1C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0852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3552B-DFE3-6949-A651-6102700E3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94" r="-2" b="2756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60379-DED4-B34D-82DA-8897475B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The apps are stored in folders</a:t>
            </a:r>
          </a:p>
        </p:txBody>
      </p:sp>
    </p:spTree>
    <p:extLst>
      <p:ext uri="{BB962C8B-B14F-4D97-AF65-F5344CB8AC3E}">
        <p14:creationId xmlns:p14="http://schemas.microsoft.com/office/powerpoint/2010/main" val="318356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A43AB-5B42-2D45-AD1D-5253C2FD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307133"/>
            <a:ext cx="6900380" cy="4243733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C9833-FBFE-6D4A-91FB-B1C19F62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What it looks like in Cyberduck</a:t>
            </a:r>
          </a:p>
        </p:txBody>
      </p:sp>
    </p:spTree>
    <p:extLst>
      <p:ext uri="{BB962C8B-B14F-4D97-AF65-F5344CB8AC3E}">
        <p14:creationId xmlns:p14="http://schemas.microsoft.com/office/powerpoint/2010/main" val="211752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0C500-3D66-0142-A558-7680A20B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C249-807A-6E45-AD0E-800D84FF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422" y="407773"/>
            <a:ext cx="9601200" cy="790832"/>
          </a:xfrm>
        </p:spPr>
        <p:txBody>
          <a:bodyPr/>
          <a:lstStyle/>
          <a:p>
            <a:pPr marL="490537" lvl="1" indent="0">
              <a:buNone/>
            </a:pPr>
            <a:r>
              <a:rPr lang="en-US" dirty="0">
                <a:solidFill>
                  <a:schemeClr val="tx1"/>
                </a:solidFill>
              </a:rPr>
              <a:t>Multiple users of the same App are put in a queue each time a set of R code has to be performed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0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911B9-C279-2246-83C9-8409F182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Shiny Server Community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B662E5-D773-3A48-B3CD-A23C21297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Free (so long as you have server space)</a:t>
            </a:r>
          </a:p>
          <a:p>
            <a:r>
              <a:rPr lang="en-US" dirty="0"/>
              <a:t>No concurrent user limit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79154-9F0F-654B-ACA5-791030683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No authentication method</a:t>
            </a:r>
          </a:p>
          <a:p>
            <a:r>
              <a:rPr lang="en-US" dirty="0"/>
              <a:t>No performance balancing</a:t>
            </a:r>
          </a:p>
          <a:p>
            <a:r>
              <a:rPr lang="en-US" dirty="0"/>
              <a:t>No insight into who is using an application when</a:t>
            </a:r>
          </a:p>
          <a:p>
            <a:r>
              <a:rPr lang="en-US" dirty="0"/>
              <a:t>Self administered server</a:t>
            </a:r>
          </a:p>
        </p:txBody>
      </p:sp>
    </p:spTree>
    <p:extLst>
      <p:ext uri="{BB962C8B-B14F-4D97-AF65-F5344CB8AC3E}">
        <p14:creationId xmlns:p14="http://schemas.microsoft.com/office/powerpoint/2010/main" val="68620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server Pro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6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B30A3A-1C12-8848-94E4-FED51CEE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6F07B6-C39A-4544-8E16-BAF262FC8C00}"/>
              </a:ext>
            </a:extLst>
          </p:cNvPr>
          <p:cNvSpPr txBox="1">
            <a:spLocks/>
          </p:cNvSpPr>
          <p:nvPr/>
        </p:nvSpPr>
        <p:spPr>
          <a:xfrm>
            <a:off x="2508422" y="407773"/>
            <a:ext cx="9601200" cy="790832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537" lvl="1" indent="0">
              <a:buFont typeface="Franklin Gothic Book" panose="020B05030201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Pro lets you give each user their own dedicating process, increasing performance.</a:t>
            </a:r>
          </a:p>
          <a:p>
            <a:pPr marL="490537" lvl="1" indent="0">
              <a:buFont typeface="Franklin Gothic Book" panose="020B05030201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However there is a limit to how many users you can have on Pro.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72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D91B-ED0B-8244-98B1-46452355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4154-C80A-614F-B151-516054A6EB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1B712-12FE-3F4B-B559-92179DE23B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646F9-B0D0-3C4A-9CFC-587B919B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1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AD9E8-87E7-514A-B0C9-7F909D3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FAB5D-DC21-A44C-80DA-947691BA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136145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EFF3-6654-E046-9F8A-5330862D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67790-5E95-224A-A0A3-2E471E93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E1383-EF3C-8748-91A2-F5FD916F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911B9-C279-2246-83C9-8409F182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Shiny Server Pro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B662E5-D773-3A48-B3CD-A23C21297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Admin console</a:t>
            </a:r>
          </a:p>
          <a:p>
            <a:r>
              <a:rPr lang="en-US" dirty="0"/>
              <a:t>Dedicated R processes for each application</a:t>
            </a:r>
          </a:p>
          <a:p>
            <a:r>
              <a:rPr lang="en-US" dirty="0"/>
              <a:t>Support (only for maintaining the server not R code)</a:t>
            </a:r>
          </a:p>
          <a:p>
            <a:r>
              <a:rPr lang="en-US" dirty="0"/>
              <a:t>User authentication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79154-9F0F-654B-ACA5-791030683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Costs money</a:t>
            </a:r>
          </a:p>
          <a:p>
            <a:r>
              <a:rPr lang="en-US" dirty="0"/>
              <a:t>You have to pay MORE money for MORE users</a:t>
            </a:r>
          </a:p>
        </p:txBody>
      </p:sp>
    </p:spTree>
    <p:extLst>
      <p:ext uri="{BB962C8B-B14F-4D97-AF65-F5344CB8AC3E}">
        <p14:creationId xmlns:p14="http://schemas.microsoft.com/office/powerpoint/2010/main" val="51275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C0258-67CD-9948-A1E5-EA022A01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shinyproxy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BDF40-3CE1-C147-9519-47CCD25BA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https://www.shinyproxy.io/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1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8B184-E711-FC40-810B-BA662A84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say I don’t want to shell out the money for Pro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C166-4E1C-D04E-88D3-8B54CD30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 source community has your back!</a:t>
            </a:r>
          </a:p>
          <a:p>
            <a:r>
              <a:rPr lang="en-US" dirty="0" err="1"/>
              <a:t>ShinyProxy</a:t>
            </a:r>
            <a:r>
              <a:rPr lang="en-US" dirty="0"/>
              <a:t> has a lot of the things Shiny Server Pro provides</a:t>
            </a:r>
          </a:p>
          <a:p>
            <a:r>
              <a:rPr lang="en-US" dirty="0"/>
              <a:t>But it uses Docker!</a:t>
            </a:r>
          </a:p>
          <a:p>
            <a:pPr lvl="1"/>
            <a:r>
              <a:rPr lang="en-US" i="0" dirty="0">
                <a:hlinkClick r:id="rId2"/>
              </a:rPr>
              <a:t>Docker</a:t>
            </a:r>
            <a:r>
              <a:rPr lang="en-US" i="0" dirty="0"/>
              <a:t> is a tool designed to make it easier to create, deploy, and run applications by using containers. Containers allow a developer to package up an application with all of the parts it needs, such as libraries and other dependencies, and ship it all out as one package.  </a:t>
            </a:r>
            <a:br>
              <a:rPr lang="en-US" i="0" dirty="0"/>
            </a:br>
            <a:r>
              <a:rPr lang="en-US" i="0" dirty="0"/>
              <a:t>- </a:t>
            </a:r>
            <a:r>
              <a:rPr lang="en-US" i="0" dirty="0">
                <a:hlinkClick r:id="rId3"/>
              </a:rPr>
              <a:t>https://opensource.com/resources/what-docker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563323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933C718-DBDC-1544-BC32-9B0B30BF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841357"/>
            <a:ext cx="6900380" cy="517528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F07B7-D075-4241-984D-25493765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How are apps stored on </a:t>
            </a:r>
          </a:p>
        </p:txBody>
      </p:sp>
    </p:spTree>
    <p:extLst>
      <p:ext uri="{BB962C8B-B14F-4D97-AF65-F5344CB8AC3E}">
        <p14:creationId xmlns:p14="http://schemas.microsoft.com/office/powerpoint/2010/main" val="420905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A174B1-46AF-0749-83D5-D56EA49E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5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8EFB1-C902-1442-B910-9F007B4F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Docker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6470-4866-2C45-B16B-B0409260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List of bash commands that build a “container”</a:t>
            </a:r>
          </a:p>
        </p:txBody>
      </p:sp>
    </p:spTree>
    <p:extLst>
      <p:ext uri="{BB962C8B-B14F-4D97-AF65-F5344CB8AC3E}">
        <p14:creationId xmlns:p14="http://schemas.microsoft.com/office/powerpoint/2010/main" val="269187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E4A5-F534-6B42-8933-9E88A18F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/>
              <a:t>Deploying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9FBFE-86A8-CE41-AB28-24212FF6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Put your app folder somewhere inside a folder on your server</a:t>
            </a:r>
          </a:p>
          <a:p>
            <a:r>
              <a:rPr lang="en-US" sz="1800" dirty="0"/>
              <a:t>Have the docker file in this folder as well.</a:t>
            </a:r>
          </a:p>
          <a:p>
            <a:r>
              <a:rPr lang="en-US" sz="1800" dirty="0"/>
              <a:t>Run the command: </a:t>
            </a:r>
            <a:br>
              <a:rPr lang="en-US" sz="1800" dirty="0"/>
            </a:br>
            <a:r>
              <a:rPr lang="en-US" sz="1800" dirty="0" err="1"/>
              <a:t>sudo</a:t>
            </a:r>
            <a:r>
              <a:rPr lang="en-US" sz="1800" dirty="0"/>
              <a:t> docker build -t name-of-your-app-here .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83DF6-0CC3-C94D-B77F-20F7E6FD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3167660"/>
            <a:ext cx="5105445" cy="19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0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90C7-E51F-664F-A10C-0946BD20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397D9A-EBBB-7C41-AC2B-9892248B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509371"/>
            <a:ext cx="9288839" cy="50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90C7-E51F-664F-A10C-0946BD20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741" y="685800"/>
            <a:ext cx="4847345" cy="1485900"/>
          </a:xfrm>
        </p:spPr>
        <p:txBody>
          <a:bodyPr>
            <a:normAutofit/>
          </a:bodyPr>
          <a:lstStyle/>
          <a:p>
            <a:r>
              <a:rPr lang="en-US" dirty="0"/>
              <a:t>Configuration cont.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397D9A-EBBB-7C41-AC2B-9892248B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2822564"/>
            <a:ext cx="10563998" cy="27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4656E-FCEE-1F4D-91AA-E4B1B9D5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Admin Console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7D97D-6A8C-8140-AF89-D5605DF7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354" y="1150341"/>
            <a:ext cx="7660188" cy="2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76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2717-EFE8-3448-92F0-692EE7AD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C4556BF-47EF-2F48-AE3D-092985EA94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76" r="62588"/>
          <a:stretch/>
        </p:blipFill>
        <p:spPr>
          <a:xfrm>
            <a:off x="5532120" y="0"/>
            <a:ext cx="6659880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6E784-9916-0049-9D01-1AD899444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shinyproxy</a:t>
            </a:r>
            <a:r>
              <a:rPr lang="en-US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2074831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440A-6B0F-0045-A34D-B4D55CE4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7974-07A9-8246-B7F0-9E93E6817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2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47ED-A763-3F40-B2B3-E40AFDBA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Due 10/19/18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4475-5F23-2143-9381-E0A6B5AA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bring the entire course together students will create an interactive map that includes one (1) interactive map, one (1) </a:t>
            </a:r>
            <a:r>
              <a:rPr lang="en-US" dirty="0" err="1"/>
              <a:t>datatable</a:t>
            </a:r>
            <a:r>
              <a:rPr lang="en-US" dirty="0"/>
              <a:t>, and one (2) interactive charts or graphs. All data should be pulled from a web API’s. The app should have at least two different types of layers (points/markers, lines, heatmap or polygons) and at least four (4) input commands and the ability for the user to download the raw data they are viewing.</a:t>
            </a:r>
          </a:p>
          <a:p>
            <a:endParaRPr lang="en-US" dirty="0"/>
          </a:p>
          <a:p>
            <a:r>
              <a:rPr lang="en-US" dirty="0"/>
              <a:t>Applications should be deployed and working on </a:t>
            </a:r>
            <a:r>
              <a:rPr lang="en-US" dirty="0" err="1"/>
              <a:t>shinyapps.io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78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7E576-A8C6-F447-B98C-E3DA4FDC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Next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4CEB-1158-4744-B285-DA9C2F7A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Putting Users First: Human-Centered Approaches to Digital Product Design</a:t>
            </a:r>
          </a:p>
          <a:p>
            <a:r>
              <a:rPr lang="en-US" sz="1800" dirty="0"/>
              <a:t>Guest Lecturer: Robert </a:t>
            </a:r>
            <a:r>
              <a:rPr lang="en-US" sz="1800" dirty="0" err="1"/>
              <a:t>Burack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247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9A7E5-2F9B-7B48-A87B-8DA2124F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shinyapps.io</a:t>
            </a:r>
            <a:r>
              <a:rPr lang="en-US" dirty="0"/>
              <a:t> works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298ED94-B1A4-FA41-A79B-7895027AA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050591"/>
              </p:ext>
            </p:extLst>
          </p:nvPr>
        </p:nvGraphicFramePr>
        <p:xfrm>
          <a:off x="1198605" y="1828800"/>
          <a:ext cx="9774195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F5CFD2-7403-AD4F-AA48-18950432598C}"/>
              </a:ext>
            </a:extLst>
          </p:cNvPr>
          <p:cNvCxnSpPr>
            <a:cxnSpLocks/>
          </p:cNvCxnSpPr>
          <p:nvPr/>
        </p:nvCxnSpPr>
        <p:spPr>
          <a:xfrm flipH="1">
            <a:off x="7698259" y="2717457"/>
            <a:ext cx="1779373" cy="150752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20EBBA-65D7-1B42-A6A7-CBD5E7758831}"/>
              </a:ext>
            </a:extLst>
          </p:cNvPr>
          <p:cNvCxnSpPr>
            <a:cxnSpLocks/>
          </p:cNvCxnSpPr>
          <p:nvPr/>
        </p:nvCxnSpPr>
        <p:spPr>
          <a:xfrm flipH="1" flipV="1">
            <a:off x="6981569" y="2401331"/>
            <a:ext cx="2496063" cy="3161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716345-45D4-A74E-8DA8-F6CF4C4E74D0}"/>
              </a:ext>
            </a:extLst>
          </p:cNvPr>
          <p:cNvSpPr txBox="1"/>
          <p:nvPr/>
        </p:nvSpPr>
        <p:spPr>
          <a:xfrm>
            <a:off x="9477632" y="2114371"/>
            <a:ext cx="1359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We’ve been doing this with every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2DFEC-B9A9-AD4F-975D-5E0FC17779F5}"/>
              </a:ext>
            </a:extLst>
          </p:cNvPr>
          <p:cNvCxnSpPr>
            <a:cxnSpLocks/>
          </p:cNvCxnSpPr>
          <p:nvPr/>
        </p:nvCxnSpPr>
        <p:spPr>
          <a:xfrm>
            <a:off x="2446638" y="3471219"/>
            <a:ext cx="1315996" cy="152915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F383FA-E2F3-B248-9892-7803D1DAC670}"/>
              </a:ext>
            </a:extLst>
          </p:cNvPr>
          <p:cNvSpPr txBox="1"/>
          <p:nvPr/>
        </p:nvSpPr>
        <p:spPr>
          <a:xfrm>
            <a:off x="1600200" y="2731012"/>
            <a:ext cx="1692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</a:t>
            </a:r>
            <a:r>
              <a:rPr lang="en-US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shinyapps.io</a:t>
            </a:r>
            <a:r>
              <a:rPr lang="en-US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does</a:t>
            </a:r>
          </a:p>
        </p:txBody>
      </p:sp>
    </p:spTree>
    <p:extLst>
      <p:ext uri="{BB962C8B-B14F-4D97-AF65-F5344CB8AC3E}">
        <p14:creationId xmlns:p14="http://schemas.microsoft.com/office/powerpoint/2010/main" val="21446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</p:txBody>
      </p:sp>
    </p:spTree>
    <p:extLst>
      <p:ext uri="{BB962C8B-B14F-4D97-AF65-F5344CB8AC3E}">
        <p14:creationId xmlns:p14="http://schemas.microsoft.com/office/powerpoint/2010/main" val="416117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8378-84AE-174A-8790-98433E69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 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5D9B0-7026-6849-9FE3-4FDE3D543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main difference is HOW things are done.</a:t>
            </a:r>
          </a:p>
          <a:p>
            <a:r>
              <a:rPr lang="en-US" dirty="0"/>
              <a:t>Build: Still done the same way, writing your app and testing it on your local machine</a:t>
            </a:r>
          </a:p>
          <a:p>
            <a:r>
              <a:rPr lang="en-US" dirty="0"/>
              <a:t>Deploy: Moving the necessary files to your server</a:t>
            </a:r>
          </a:p>
          <a:p>
            <a:r>
              <a:rPr lang="en-US" dirty="0"/>
              <a:t>Host: Get your server up and running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77158-E57C-454F-A45E-E6845365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What do you need to host?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67483F-9CCF-E443-B94C-FF1CF05A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You need a server that can host the applications</a:t>
            </a:r>
          </a:p>
          <a:p>
            <a:r>
              <a:rPr lang="en-US" dirty="0"/>
              <a:t>What’s a server?</a:t>
            </a:r>
          </a:p>
          <a:p>
            <a:pPr lvl="1"/>
            <a:r>
              <a:rPr lang="en-US" dirty="0"/>
              <a:t>Servers are computers that don’t have screens</a:t>
            </a:r>
          </a:p>
          <a:p>
            <a:pPr lvl="1"/>
            <a:r>
              <a:rPr lang="en-US" dirty="0"/>
              <a:t>They are how the internet works</a:t>
            </a:r>
          </a:p>
          <a:p>
            <a:r>
              <a:rPr lang="en-US" dirty="0"/>
              <a:t>Check with your IT people, you may already have server space at your organization</a:t>
            </a:r>
          </a:p>
          <a:p>
            <a:r>
              <a:rPr lang="en-US" dirty="0"/>
              <a:t>Cloud hosting is also an option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14E62-AB39-5741-8651-0F3A38CA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18" t="-2" r="2894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EA3C2-293B-EE46-B2A1-EEAC6630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7D522-97C5-DB4F-8F56-B506B968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21156"/>
            <a:ext cx="6900380" cy="34156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E04C-3ED0-3A48-ACD4-6C9AF308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You can also use windows or mac servers, but Linux is the standard</a:t>
            </a:r>
          </a:p>
          <a:p>
            <a:endParaRPr lang="en-US" sz="16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17086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10C-6688-A44C-9E14-1B25692A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that mean I should learn 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6EC8-28F4-5440-9CF2-F639492B5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Yup!</a:t>
            </a:r>
          </a:p>
          <a:p>
            <a:r>
              <a:rPr lang="en-US" dirty="0"/>
              <a:t>But not that much.</a:t>
            </a:r>
          </a:p>
          <a:p>
            <a:r>
              <a:rPr lang="en-US" dirty="0"/>
              <a:t>Typically the installation walkthroughs for products have most of what you need.</a:t>
            </a:r>
          </a:p>
        </p:txBody>
      </p:sp>
    </p:spTree>
    <p:extLst>
      <p:ext uri="{BB962C8B-B14F-4D97-AF65-F5344CB8AC3E}">
        <p14:creationId xmlns:p14="http://schemas.microsoft.com/office/powerpoint/2010/main" val="10440133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407</TotalTime>
  <Words>598</Words>
  <Application>Microsoft Macintosh PowerPoint</Application>
  <PresentationFormat>Widescreen</PresentationFormat>
  <Paragraphs>92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Calibri</vt:lpstr>
      <vt:lpstr>Franklin Gothic Book</vt:lpstr>
      <vt:lpstr>Crop</vt:lpstr>
      <vt:lpstr>Deployment Options</vt:lpstr>
      <vt:lpstr>Agenda</vt:lpstr>
      <vt:lpstr>Deploying Apps</vt:lpstr>
      <vt:lpstr>How shinyapps.io works</vt:lpstr>
      <vt:lpstr>Hosting</vt:lpstr>
      <vt:lpstr>Locally Hosting</vt:lpstr>
      <vt:lpstr>What do you need to host?</vt:lpstr>
      <vt:lpstr>Linux</vt:lpstr>
      <vt:lpstr>Does that mean I should learn Linux?</vt:lpstr>
      <vt:lpstr>Shiny server</vt:lpstr>
      <vt:lpstr>PowerPoint Presentation</vt:lpstr>
      <vt:lpstr>Moving Apps to the folder</vt:lpstr>
      <vt:lpstr>The apps are stored in folders</vt:lpstr>
      <vt:lpstr>What it looks like in Cyberduck</vt:lpstr>
      <vt:lpstr>PowerPoint Presentation</vt:lpstr>
      <vt:lpstr>Pro &amp; Cons of Shiny Server Community</vt:lpstr>
      <vt:lpstr>Shiny server Pro</vt:lpstr>
      <vt:lpstr>PowerPoint Presentation</vt:lpstr>
      <vt:lpstr>PowerPoint Presentation</vt:lpstr>
      <vt:lpstr>PowerPoint Presentation</vt:lpstr>
      <vt:lpstr>Pro &amp; Cons of Shiny Server Pro</vt:lpstr>
      <vt:lpstr>shinyproxy</vt:lpstr>
      <vt:lpstr>Okay, let’s say I don’t want to shell out the money for Pro</vt:lpstr>
      <vt:lpstr>How are apps stored on </vt:lpstr>
      <vt:lpstr>Docker files?</vt:lpstr>
      <vt:lpstr>Deploying</vt:lpstr>
      <vt:lpstr>Configuration</vt:lpstr>
      <vt:lpstr>Configuration cont.</vt:lpstr>
      <vt:lpstr>Admin Console</vt:lpstr>
      <vt:lpstr>Optional</vt:lpstr>
      <vt:lpstr>Project 2</vt:lpstr>
      <vt:lpstr>Project 2: Due 10/19/18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Dashboards</dc:title>
  <dc:creator>Arnold, Geoffrey</dc:creator>
  <cp:lastModifiedBy>Arnold, Geoffrey</cp:lastModifiedBy>
  <cp:revision>43</cp:revision>
  <dcterms:created xsi:type="dcterms:W3CDTF">2017-08-13T22:25:31Z</dcterms:created>
  <dcterms:modified xsi:type="dcterms:W3CDTF">2018-10-04T15:35:49Z</dcterms:modified>
</cp:coreProperties>
</file>